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4" r:id="rId2"/>
    <p:sldId id="259" r:id="rId3"/>
    <p:sldId id="258" r:id="rId4"/>
    <p:sldId id="260" r:id="rId5"/>
    <p:sldId id="262" r:id="rId6"/>
    <p:sldId id="266" r:id="rId7"/>
    <p:sldId id="271" r:id="rId8"/>
    <p:sldId id="269" r:id="rId9"/>
    <p:sldId id="270" r:id="rId10"/>
    <p:sldId id="272" r:id="rId11"/>
    <p:sldId id="273" r:id="rId12"/>
    <p:sldId id="274" r:id="rId13"/>
    <p:sldId id="275" r:id="rId14"/>
    <p:sldId id="27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6" d="100"/>
          <a:sy n="46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40972" y="1177723"/>
            <a:ext cx="902643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Формы проведения занятий внеурочной </a:t>
            </a:r>
            <a:r>
              <a:rPr lang="ru-RU" sz="3600" dirty="0" smtClean="0">
                <a:solidFill>
                  <a:srgbClr val="FF0000"/>
                </a:solidFill>
              </a:rPr>
              <a:t> деятельности</a:t>
            </a:r>
            <a:r>
              <a:rPr lang="ru-RU" sz="3600" dirty="0">
                <a:solidFill>
                  <a:srgbClr val="FF0000"/>
                </a:solidFill>
              </a:rPr>
              <a:t>, направленных на развитие функциональной </a:t>
            </a:r>
            <a:r>
              <a:rPr lang="ru-RU" sz="3600" dirty="0" smtClean="0">
                <a:solidFill>
                  <a:srgbClr val="FF0000"/>
                </a:solidFill>
              </a:rPr>
              <a:t>грамотности младшего школьника.</a:t>
            </a:r>
          </a:p>
          <a:p>
            <a:pPr algn="ctr"/>
            <a:endParaRPr lang="ru-RU" sz="3600" dirty="0" smtClean="0">
              <a:solidFill>
                <a:srgbClr val="FF0000"/>
              </a:solidFill>
            </a:endParaRPr>
          </a:p>
          <a:p>
            <a:pPr algn="ctr"/>
            <a:endParaRPr lang="ru-RU" sz="3600" dirty="0">
              <a:solidFill>
                <a:srgbClr val="FF0000"/>
              </a:solidFill>
            </a:endParaRPr>
          </a:p>
          <a:p>
            <a:pPr algn="r"/>
            <a:r>
              <a:rPr lang="ru-RU" sz="2400" dirty="0" smtClean="0">
                <a:solidFill>
                  <a:srgbClr val="FF0000"/>
                </a:solidFill>
              </a:rPr>
              <a:t>Учитель начальных классов</a:t>
            </a:r>
          </a:p>
          <a:p>
            <a:pPr algn="r"/>
            <a:r>
              <a:rPr lang="ru-RU" sz="2400" dirty="0" smtClean="0">
                <a:solidFill>
                  <a:srgbClr val="FF0000"/>
                </a:solidFill>
              </a:rPr>
              <a:t>МАОУ СОШ №11</a:t>
            </a:r>
          </a:p>
          <a:p>
            <a:pPr algn="r"/>
            <a:r>
              <a:rPr lang="ru-RU" sz="2400" dirty="0" err="1" smtClean="0">
                <a:solidFill>
                  <a:srgbClr val="FF0000"/>
                </a:solidFill>
              </a:rPr>
              <a:t>Ирицян</a:t>
            </a:r>
            <a:r>
              <a:rPr lang="ru-RU" sz="2400" dirty="0" smtClean="0">
                <a:solidFill>
                  <a:srgbClr val="FF0000"/>
                </a:solidFill>
              </a:rPr>
              <a:t> Э.С.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52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390504" y="805879"/>
            <a:ext cx="531658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T Sans"/>
              </a:rPr>
              <a:t>3. Фраза из сказки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T Sans"/>
              </a:rPr>
              <a:t>  </a:t>
            </a:r>
          </a:p>
        </p:txBody>
      </p:sp>
      <p:pic>
        <p:nvPicPr>
          <p:cNvPr id="5122" name="Picture 2" descr="https://fsd.multiurok.ru/html/2022/01/05/s_61d52568e0234/phpmwr4ti_Igry-razuma-ili-V-poiskah-istiny_html_f4fb6b06896cb9b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103" y="1461146"/>
            <a:ext cx="8190411" cy="4730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571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50424" y="1629732"/>
            <a:ext cx="79422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0000"/>
                </a:solidFill>
                <a:latin typeface="PT Sans"/>
              </a:rPr>
              <a:t>Ответ: </a:t>
            </a:r>
            <a:endParaRPr lang="ru-RU" sz="4800" dirty="0" smtClean="0">
              <a:solidFill>
                <a:srgbClr val="000000"/>
              </a:solidFill>
              <a:latin typeface="PT Sans"/>
            </a:endParaRPr>
          </a:p>
          <a:p>
            <a:r>
              <a:rPr lang="ru-RU" sz="4800" dirty="0" smtClean="0">
                <a:solidFill>
                  <a:srgbClr val="000000"/>
                </a:solidFill>
                <a:latin typeface="PT Sans"/>
              </a:rPr>
              <a:t>Избушка </a:t>
            </a:r>
            <a:r>
              <a:rPr lang="ru-RU" sz="4800" dirty="0">
                <a:solidFill>
                  <a:srgbClr val="000000"/>
                </a:solidFill>
                <a:latin typeface="PT Sans"/>
              </a:rPr>
              <a:t>на курьих </a:t>
            </a:r>
            <a:r>
              <a:rPr lang="ru-RU" sz="4800" dirty="0" smtClean="0">
                <a:solidFill>
                  <a:srgbClr val="000000"/>
                </a:solidFill>
                <a:latin typeface="PT Sans"/>
              </a:rPr>
              <a:t>ножках</a:t>
            </a:r>
          </a:p>
          <a:p>
            <a:r>
              <a:rPr lang="ru-RU" sz="4800" dirty="0" smtClean="0">
                <a:solidFill>
                  <a:srgbClr val="000000"/>
                </a:solidFill>
                <a:latin typeface="PT Sans"/>
              </a:rPr>
              <a:t>(</a:t>
            </a:r>
            <a:r>
              <a:rPr lang="ru-RU" sz="4800" dirty="0">
                <a:solidFill>
                  <a:srgbClr val="000000"/>
                </a:solidFill>
                <a:latin typeface="PT Sans"/>
              </a:rPr>
              <a:t>Русская народная сказка «Гуси-лебеди»)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35301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351314" y="1078880"/>
            <a:ext cx="370985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T Sans"/>
              </a:rPr>
              <a:t>4. Фраза из сказки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T Sans"/>
              </a:rPr>
              <a:t>  </a:t>
            </a:r>
          </a:p>
        </p:txBody>
      </p:sp>
      <p:pic>
        <p:nvPicPr>
          <p:cNvPr id="6148" name="Picture 4" descr="https://fsd.multiurok.ru/html/2022/01/05/s_61d52568e0234/phpmwr4ti_Igry-razuma-ili-V-poiskah-istiny_html_5b0e2f937dabbc6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611" y="1776548"/>
            <a:ext cx="7524206" cy="441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4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2411" y="1418047"/>
            <a:ext cx="95881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PT Sans"/>
              </a:rPr>
              <a:t>Ответ</a:t>
            </a:r>
            <a:r>
              <a:rPr lang="ru-RU" sz="3200" dirty="0" smtClean="0">
                <a:solidFill>
                  <a:srgbClr val="000000"/>
                </a:solidFill>
                <a:latin typeface="PT Sans"/>
              </a:rPr>
              <a:t>:</a:t>
            </a:r>
          </a:p>
          <a:p>
            <a:r>
              <a:rPr lang="ru-RU" sz="3200" dirty="0" smtClean="0">
                <a:solidFill>
                  <a:srgbClr val="000000"/>
                </a:solidFill>
                <a:latin typeface="PT Sans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PT Sans"/>
              </a:rPr>
              <a:t>Три девицы под окном пряли поздно </a:t>
            </a:r>
            <a:r>
              <a:rPr lang="ru-RU" sz="3200" dirty="0" smtClean="0">
                <a:solidFill>
                  <a:srgbClr val="000000"/>
                </a:solidFill>
                <a:latin typeface="PT Sans"/>
              </a:rPr>
              <a:t>вечерком. </a:t>
            </a:r>
          </a:p>
          <a:p>
            <a:r>
              <a:rPr lang="ru-RU" sz="3200" dirty="0" smtClean="0">
                <a:solidFill>
                  <a:srgbClr val="000000"/>
                </a:solidFill>
                <a:latin typeface="PT Sans"/>
              </a:rPr>
              <a:t>(</a:t>
            </a:r>
            <a:r>
              <a:rPr lang="ru-RU" sz="3200" dirty="0">
                <a:solidFill>
                  <a:srgbClr val="000000"/>
                </a:solidFill>
                <a:latin typeface="PT Sans"/>
              </a:rPr>
              <a:t>Сказка А.С. Пушкин «Сказка о царе </a:t>
            </a:r>
            <a:r>
              <a:rPr lang="ru-RU" sz="3200" dirty="0" err="1">
                <a:solidFill>
                  <a:srgbClr val="000000"/>
                </a:solidFill>
                <a:latin typeface="PT Sans"/>
              </a:rPr>
              <a:t>Салтане</a:t>
            </a:r>
            <a:r>
              <a:rPr lang="ru-RU" sz="3200" dirty="0">
                <a:solidFill>
                  <a:srgbClr val="000000"/>
                </a:solidFill>
                <a:latin typeface="PT Sans"/>
              </a:rPr>
              <a:t>, о сыне его славном и могучем богатыре князе </a:t>
            </a:r>
            <a:r>
              <a:rPr lang="ru-RU" sz="3200" dirty="0" err="1">
                <a:solidFill>
                  <a:srgbClr val="000000"/>
                </a:solidFill>
                <a:latin typeface="PT Sans"/>
              </a:rPr>
              <a:t>Гвидоне</a:t>
            </a:r>
            <a:r>
              <a:rPr lang="ru-RU" sz="3200" dirty="0">
                <a:solidFill>
                  <a:srgbClr val="000000"/>
                </a:solidFill>
                <a:latin typeface="PT Sans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PT Sans"/>
              </a:rPr>
              <a:t>Салтановиче</a:t>
            </a:r>
            <a:r>
              <a:rPr lang="ru-RU" sz="3200" dirty="0">
                <a:solidFill>
                  <a:srgbClr val="000000"/>
                </a:solidFill>
                <a:latin typeface="PT Sans"/>
              </a:rPr>
              <a:t> и о прекрасной царевне Лебеди»)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2003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08514" y="209006"/>
            <a:ext cx="741970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u="sng" dirty="0">
                <a:solidFill>
                  <a:schemeClr val="bg1"/>
                </a:solidFill>
              </a:rPr>
              <a:t>Пожелание.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Учить детей сегодня трудно,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И раньше было нелегко.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Читать, считать, писать учили: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«Даёт корова молоко».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Век XXI – век открытий,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Век инноваций, новизны,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Но </a:t>
            </a:r>
            <a:r>
              <a:rPr lang="ru-RU" sz="2800" dirty="0">
                <a:solidFill>
                  <a:schemeClr val="bg1"/>
                </a:solidFill>
              </a:rPr>
              <a:t>от учителя зависит,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Какими дети быть должны.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Желаем </a:t>
            </a:r>
            <a:r>
              <a:rPr lang="ru-RU" sz="2800" dirty="0">
                <a:solidFill>
                  <a:schemeClr val="bg1"/>
                </a:solidFill>
              </a:rPr>
              <a:t>вам, чтоб дети в вашем классе</a:t>
            </a:r>
          </a:p>
          <a:p>
            <a:r>
              <a:rPr lang="ru-RU" sz="2800" dirty="0">
                <a:solidFill>
                  <a:schemeClr val="bg1"/>
                </a:solidFill>
              </a:rPr>
              <a:t>Светились от улыбок и любви,</a:t>
            </a:r>
          </a:p>
          <a:p>
            <a:r>
              <a:rPr lang="ru-RU" sz="2800" dirty="0">
                <a:solidFill>
                  <a:schemeClr val="bg1"/>
                </a:solidFill>
              </a:rPr>
              <a:t>Здоровья вам и творческих успехов</a:t>
            </a:r>
          </a:p>
          <a:p>
            <a:r>
              <a:rPr lang="ru-RU" sz="2800" dirty="0">
                <a:solidFill>
                  <a:schemeClr val="bg1"/>
                </a:solidFill>
              </a:rPr>
              <a:t>В век инноваций, новизны</a:t>
            </a:r>
            <a:r>
              <a:rPr lang="ru-RU" sz="2400" dirty="0" smtClean="0">
                <a:solidFill>
                  <a:schemeClr val="bg1"/>
                </a:solidFill>
              </a:rPr>
              <a:t>!</a:t>
            </a:r>
          </a:p>
          <a:p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312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2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17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37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7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11187" y="753035"/>
            <a:ext cx="8390966" cy="2183825"/>
          </a:xfrm>
        </p:spPr>
        <p:txBody>
          <a:bodyPr>
            <a:noAutofit/>
          </a:bodyPr>
          <a:lstStyle/>
          <a:p>
            <a:r>
              <a:rPr lang="ru-RU" sz="2800" dirty="0"/>
              <a:t>Даны картинки, в которых зашифрована фраза из детских произведений, басен. </a:t>
            </a:r>
            <a:r>
              <a:rPr lang="ru-RU" sz="2800" dirty="0" smtClean="0"/>
              <a:t>Угадайте</a:t>
            </a:r>
            <a:r>
              <a:rPr lang="ru-RU" sz="2800" dirty="0"/>
              <a:t>, какая </a:t>
            </a:r>
            <a:r>
              <a:rPr lang="ru-RU" sz="2800" dirty="0" smtClean="0"/>
              <a:t>именно.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1. Фраза из сказки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77716" y="8252415"/>
            <a:ext cx="13684522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fsd.multiurok.ru/html/2022/01/05/s_61d52568e0234/phpmwr4ti_Igry-razuma-ili-V-poiskah-istiny_html_e64251152e28238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365" y="2978523"/>
            <a:ext cx="9332259" cy="359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58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8172" y="1666241"/>
            <a:ext cx="88566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>
                <a:solidFill>
                  <a:srgbClr val="000000"/>
                </a:solidFill>
                <a:latin typeface="PT Sans"/>
              </a:rPr>
              <a:t>Ответ: </a:t>
            </a:r>
            <a:endParaRPr lang="ru-RU" sz="4000" dirty="0" smtClean="0">
              <a:solidFill>
                <a:srgbClr val="000000"/>
              </a:solidFill>
              <a:latin typeface="PT Sans"/>
            </a:endParaRPr>
          </a:p>
          <a:p>
            <a:pPr algn="just"/>
            <a:r>
              <a:rPr lang="ru-RU" sz="4000" dirty="0" smtClean="0">
                <a:solidFill>
                  <a:srgbClr val="000000"/>
                </a:solidFill>
                <a:latin typeface="PT Sans"/>
              </a:rPr>
              <a:t>Ветер</a:t>
            </a:r>
            <a:r>
              <a:rPr lang="ru-RU" sz="4000" dirty="0">
                <a:solidFill>
                  <a:srgbClr val="000000"/>
                </a:solidFill>
                <a:latin typeface="PT Sans"/>
              </a:rPr>
              <a:t>, ветер ты могуч! </a:t>
            </a:r>
            <a:endParaRPr lang="ru-RU" sz="4000" dirty="0" smtClean="0">
              <a:solidFill>
                <a:srgbClr val="000000"/>
              </a:solidFill>
              <a:latin typeface="PT Sans"/>
            </a:endParaRPr>
          </a:p>
          <a:p>
            <a:pPr algn="just"/>
            <a:r>
              <a:rPr lang="ru-RU" sz="4000" dirty="0" smtClean="0">
                <a:solidFill>
                  <a:srgbClr val="000000"/>
                </a:solidFill>
                <a:latin typeface="PT Sans"/>
              </a:rPr>
              <a:t>(</a:t>
            </a:r>
            <a:r>
              <a:rPr lang="ru-RU" sz="4000" dirty="0">
                <a:solidFill>
                  <a:srgbClr val="000000"/>
                </a:solidFill>
                <a:latin typeface="PT Sans"/>
              </a:rPr>
              <a:t>А. С. Пушкин. «Сказка о мертвой царевне и о семи богатырях»)</a:t>
            </a:r>
          </a:p>
          <a:p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83798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-7565243" y="4886774"/>
            <a:ext cx="3084339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PT Sans"/>
              </a:rPr>
              <a:t>2 Фраза из басни</a:t>
            </a:r>
            <a:endParaRPr kumimoji="0" lang="ru-RU" alt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PT Sans"/>
              </a:rPr>
              <a:t>  </a:t>
            </a:r>
            <a:endParaRPr kumimoji="0" lang="ru-RU" altLang="ru-RU" sz="61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PT Sans"/>
            </a:endParaRPr>
          </a:p>
        </p:txBody>
      </p:sp>
      <p:pic>
        <p:nvPicPr>
          <p:cNvPr id="3074" name="Picture 2" descr="https://fsd.multiurok.ru/html/2022/01/05/s_61d52568e0234/phpmwr4ti_Igry-razuma-ili-V-poiskah-istiny_html_d742f8adceccbe9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24" y="1505630"/>
            <a:ext cx="9735670" cy="494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89411" y="631618"/>
            <a:ext cx="59301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2 Фраза из басни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6439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0343" y="1538293"/>
            <a:ext cx="984939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00000"/>
                </a:solidFill>
                <a:latin typeface="PT Sans"/>
              </a:rPr>
              <a:t>Ответ</a:t>
            </a:r>
            <a:r>
              <a:rPr lang="ru-RU" sz="4400" dirty="0" smtClean="0">
                <a:solidFill>
                  <a:srgbClr val="000000"/>
                </a:solidFill>
                <a:latin typeface="PT Sans"/>
              </a:rPr>
              <a:t>:</a:t>
            </a:r>
          </a:p>
          <a:p>
            <a:r>
              <a:rPr lang="ru-RU" sz="4400" dirty="0" smtClean="0">
                <a:solidFill>
                  <a:srgbClr val="000000"/>
                </a:solidFill>
                <a:latin typeface="PT Sans"/>
              </a:rPr>
              <a:t>Ты </a:t>
            </a:r>
            <a:r>
              <a:rPr lang="ru-RU" sz="4400" dirty="0">
                <a:solidFill>
                  <a:srgbClr val="000000"/>
                </a:solidFill>
                <a:latin typeface="PT Sans"/>
              </a:rPr>
              <a:t>все пела? Это дело! </a:t>
            </a:r>
            <a:endParaRPr lang="ru-RU" sz="4400" dirty="0" smtClean="0">
              <a:solidFill>
                <a:srgbClr val="000000"/>
              </a:solidFill>
              <a:latin typeface="PT Sans"/>
            </a:endParaRPr>
          </a:p>
          <a:p>
            <a:r>
              <a:rPr lang="ru-RU" sz="4400" dirty="0" smtClean="0">
                <a:solidFill>
                  <a:srgbClr val="000000"/>
                </a:solidFill>
                <a:latin typeface="PT Sans"/>
              </a:rPr>
              <a:t>Так </a:t>
            </a:r>
            <a:r>
              <a:rPr lang="ru-RU" sz="4400" dirty="0">
                <a:solidFill>
                  <a:srgbClr val="000000"/>
                </a:solidFill>
                <a:latin typeface="PT Sans"/>
              </a:rPr>
              <a:t>поди же, попляши</a:t>
            </a:r>
            <a:r>
              <a:rPr lang="ru-RU" sz="4400" dirty="0" smtClean="0">
                <a:solidFill>
                  <a:srgbClr val="000000"/>
                </a:solidFill>
                <a:latin typeface="PT Sans"/>
              </a:rPr>
              <a:t>!</a:t>
            </a:r>
          </a:p>
          <a:p>
            <a:r>
              <a:rPr lang="ru-RU" sz="4400" dirty="0" smtClean="0">
                <a:solidFill>
                  <a:srgbClr val="000000"/>
                </a:solidFill>
                <a:latin typeface="PT Sans"/>
              </a:rPr>
              <a:t> </a:t>
            </a:r>
            <a:r>
              <a:rPr lang="ru-RU" sz="4400" dirty="0">
                <a:solidFill>
                  <a:srgbClr val="000000"/>
                </a:solidFill>
                <a:latin typeface="PT Sans"/>
              </a:rPr>
              <a:t>(И. Крылова «Стрекоза и муравей»)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48375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259</TotalTime>
  <Words>234</Words>
  <Application>Microsoft Office PowerPoint</Application>
  <PresentationFormat>Широкоэкранный</PresentationFormat>
  <Paragraphs>42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PT Sans</vt:lpstr>
      <vt:lpstr>Trebuchet MS</vt:lpstr>
      <vt:lpstr>Tw Cen MT</vt:lpstr>
      <vt:lpstr>Контур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Даны картинки, в которых зашифрована фраза из детских произведений, басен. Угадайте, какая именно.  1. Фраза из сказки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2022-10-28T18:59:45Z</dcterms:created>
  <dcterms:modified xsi:type="dcterms:W3CDTF">2022-10-30T13:22:16Z</dcterms:modified>
</cp:coreProperties>
</file>